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1.jpg" ContentType="image/jpeg"/>
  <Override PartName="/ppt/media/image79.jpg" ContentType="image/jpeg"/>
  <Override PartName="/ppt/media/image80.jpg" ContentType="image/jpeg"/>
  <Override PartName="/ppt/media/image81.jpg" ContentType="image/jpeg"/>
  <Override PartName="/ppt/media/image8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6"/>
  </p:notesMasterIdLst>
  <p:sldIdLst>
    <p:sldId id="287" r:id="rId2"/>
    <p:sldId id="272" r:id="rId3"/>
    <p:sldId id="257" r:id="rId4"/>
    <p:sldId id="286" r:id="rId5"/>
    <p:sldId id="290" r:id="rId6"/>
    <p:sldId id="309" r:id="rId7"/>
    <p:sldId id="262" r:id="rId8"/>
    <p:sldId id="264" r:id="rId9"/>
    <p:sldId id="292" r:id="rId10"/>
    <p:sldId id="276" r:id="rId11"/>
    <p:sldId id="296" r:id="rId12"/>
    <p:sldId id="293" r:id="rId13"/>
    <p:sldId id="294" r:id="rId14"/>
    <p:sldId id="301" r:id="rId15"/>
    <p:sldId id="300" r:id="rId16"/>
    <p:sldId id="304" r:id="rId17"/>
    <p:sldId id="305" r:id="rId18"/>
    <p:sldId id="310" r:id="rId19"/>
    <p:sldId id="303" r:id="rId20"/>
    <p:sldId id="312" r:id="rId21"/>
    <p:sldId id="299" r:id="rId22"/>
    <p:sldId id="302" r:id="rId23"/>
    <p:sldId id="313" r:id="rId24"/>
    <p:sldId id="307" r:id="rId25"/>
    <p:sldId id="315" r:id="rId26"/>
    <p:sldId id="319" r:id="rId27"/>
    <p:sldId id="316" r:id="rId28"/>
    <p:sldId id="317" r:id="rId29"/>
    <p:sldId id="318" r:id="rId30"/>
    <p:sldId id="298" r:id="rId31"/>
    <p:sldId id="311" r:id="rId32"/>
    <p:sldId id="306" r:id="rId33"/>
    <p:sldId id="308" r:id="rId34"/>
    <p:sldId id="291" r:id="rId35"/>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993300"/>
    <a:srgbClr val="3FDDDD"/>
    <a:srgbClr val="D20000"/>
    <a:srgbClr val="660033"/>
    <a:srgbClr val="CD6209"/>
    <a:srgbClr val="EAEAEA"/>
    <a:srgbClr val="A50021"/>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4" autoAdjust="0"/>
    <p:restoredTop sz="93018" autoAdjust="0"/>
  </p:normalViewPr>
  <p:slideViewPr>
    <p:cSldViewPr>
      <p:cViewPr>
        <p:scale>
          <a:sx n="100" d="100"/>
          <a:sy n="100" d="100"/>
        </p:scale>
        <p:origin x="-1338" y="-558"/>
      </p:cViewPr>
      <p:guideLst>
        <p:guide orient="horz" pos="180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5/30/2013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7</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13</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16</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26</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5/30/2013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5/30/2013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5/30/2013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5/30/2013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diagramLayout" Target="../diagrams/layout1.xml"/><Relationship Id="rId12" Type="http://schemas.microsoft.com/office/2007/relationships/hdphoto" Target="../media/hdphoto11.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1.png"/><Relationship Id="rId5" Type="http://schemas.microsoft.com/office/2007/relationships/hdphoto" Target="../media/hdphoto10.wdp"/><Relationship Id="rId10" Type="http://schemas.microsoft.com/office/2007/relationships/diagramDrawing" Target="../diagrams/drawing1.xml"/><Relationship Id="rId4" Type="http://schemas.openxmlformats.org/officeDocument/2006/relationships/image" Target="../media/image20.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gif"/><Relationship Id="rId4" Type="http://schemas.microsoft.com/office/2007/relationships/hdphoto" Target="../media/hdphoto12.wdp"/></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microsoft.com/office/2007/relationships/hdphoto" Target="../media/hdphoto16.wdp"/><Relationship Id="rId3" Type="http://schemas.microsoft.com/office/2007/relationships/hdphoto" Target="../media/hdphoto14.wdp"/><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32.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jpeg"/><Relationship Id="rId5" Type="http://schemas.microsoft.com/office/2007/relationships/hdphoto" Target="../media/hdphoto20.wdp"/><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microsoft.com/office/2007/relationships/hdphoto" Target="../media/hdphoto21.wdp"/><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hdphoto" Target="../media/hdphoto25.wdp"/><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4.wdp"/><Relationship Id="rId5" Type="http://schemas.openxmlformats.org/officeDocument/2006/relationships/image" Target="../media/image57.png"/><Relationship Id="rId4" Type="http://schemas.microsoft.com/office/2007/relationships/hdphoto" Target="../media/hdphoto23.wdp"/><Relationship Id="rId9"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jpeg"/><Relationship Id="rId2" Type="http://schemas.openxmlformats.org/officeDocument/2006/relationships/image" Target="../media/image67.jpeg"/><Relationship Id="rId1" Type="http://schemas.openxmlformats.org/officeDocument/2006/relationships/slideLayout" Target="../slideLayouts/slideLayout7.xml"/><Relationship Id="rId6" Type="http://schemas.microsoft.com/office/2007/relationships/hdphoto" Target="../media/hdphoto27.wdp"/><Relationship Id="rId5" Type="http://schemas.openxmlformats.org/officeDocument/2006/relationships/image" Target="../media/image69.png"/><Relationship Id="rId4" Type="http://schemas.microsoft.com/office/2007/relationships/hdphoto" Target="../media/hdphoto26.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8.wdp"/><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9.wdp"/><Relationship Id="rId5" Type="http://schemas.openxmlformats.org/officeDocument/2006/relationships/image" Target="../media/image73.png"/><Relationship Id="rId4" Type="http://schemas.openxmlformats.org/officeDocument/2006/relationships/image" Target="../media/image72.gif"/></Relationships>
</file>

<file path=ppt/slides/_rels/slide31.xml.rels><?xml version="1.0" encoding="UTF-8" standalone="yes"?>
<Relationships xmlns="http://schemas.openxmlformats.org/package/2006/relationships"><Relationship Id="rId8" Type="http://schemas.microsoft.com/office/2007/relationships/hdphoto" Target="../media/hdphoto32.wdp"/><Relationship Id="rId3" Type="http://schemas.microsoft.com/office/2007/relationships/hdphoto" Target="../media/hdphoto30.wdp"/><Relationship Id="rId7" Type="http://schemas.openxmlformats.org/officeDocument/2006/relationships/image" Target="../media/image77.png"/><Relationship Id="rId2" Type="http://schemas.openxmlformats.org/officeDocument/2006/relationships/image" Target="../media/image74.jpeg"/><Relationship Id="rId1" Type="http://schemas.openxmlformats.org/officeDocument/2006/relationships/slideLayout" Target="../slideLayouts/slideLayout7.xml"/><Relationship Id="rId6" Type="http://schemas.microsoft.com/office/2007/relationships/hdphoto" Target="../media/hdphoto31.wdp"/><Relationship Id="rId5" Type="http://schemas.openxmlformats.org/officeDocument/2006/relationships/image" Target="../media/image76.png"/><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microsoft.com/office/2007/relationships/hdphoto" Target="../media/hdphoto33.wdp"/><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7.xml"/><Relationship Id="rId5" Type="http://schemas.openxmlformats.org/officeDocument/2006/relationships/image" Target="../media/image82.jpg"/><Relationship Id="rId4" Type="http://schemas.openxmlformats.org/officeDocument/2006/relationships/image" Target="../media/image81.jpg"/></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5.wdp"/><Relationship Id="rId7" Type="http://schemas.microsoft.com/office/2007/relationships/hdphoto" Target="../media/hdphoto7.wdp"/><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6.jpeg"/><Relationship Id="rId5" Type="http://schemas.microsoft.com/office/2007/relationships/hdphoto" Target="../media/hdphoto6.wdp"/><Relationship Id="rId4" Type="http://schemas.openxmlformats.org/officeDocument/2006/relationships/image" Target="../media/image15.png"/><Relationship Id="rId9" Type="http://schemas.microsoft.com/office/2007/relationships/hdphoto" Target="../media/hdphoto8.wdp"/></Relationships>
</file>

<file path=ppt/slides/_rels/slide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06680" y="1485900"/>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p:transition spd="slow" advClick="0" advTm="9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TextBox 4"/>
          <p:cNvSpPr txBox="1"/>
          <p:nvPr/>
        </p:nvSpPr>
        <p:spPr>
          <a:xfrm>
            <a:off x="228599" y="3742668"/>
            <a:ext cx="8610599" cy="1723549"/>
          </a:xfrm>
          <a:prstGeom prst="rect">
            <a:avLst/>
          </a:prstGeom>
          <a:noFill/>
          <a:ln w="12700">
            <a:solidFill>
              <a:schemeClr val="bg1">
                <a:lumMod val="95000"/>
                <a:lumOff val="5000"/>
              </a:schemeClr>
            </a:solidFill>
          </a:ln>
          <a:effectLst>
            <a:glow rad="241300">
              <a:schemeClr val="accent3">
                <a:lumMod val="60000"/>
                <a:lumOff val="40000"/>
              </a:schemeClr>
            </a:glow>
            <a:outerShdw sx="1000" sy="1000" algn="ctr" rotWithShape="0">
              <a:schemeClr val="tx1"/>
            </a:outerShdw>
            <a:softEdge rad="635000"/>
          </a:effectLst>
        </p:spPr>
        <p:txBody>
          <a:bodyPr wrap="square" rtlCol="0">
            <a:spAutoFit/>
          </a:bodyPr>
          <a:lstStyle/>
          <a:p>
            <a:pPr algn="ctr"/>
            <a:r>
              <a:rPr lang="en-US"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40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train’s students in the application of Ohm’s law,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algn="ctr" rotWithShape="0">
                    <a:schemeClr val="bg1">
                      <a:lumMod val="75000"/>
                      <a:lumOff val="25000"/>
                    </a:schemeClr>
                  </a:outerShdw>
                </a:effectLst>
                <a:latin typeface="Britannic Bold" pitchFamily="34" charset="0"/>
                <a:cs typeface="Aharoni" pitchFamily="2" charset="-79"/>
              </a:rPr>
              <a:t>Kirchhoff’s law, Thevein’s and Norton’s theorems, and superposition to the analysis of dc and ac circuits , including R-L-C circuits, impedances, phase angles, resonance and transformers</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a:t>
            </a:r>
            <a:endParaRPr lang="en-US" sz="2200" b="1" dirty="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endParaRPr>
          </a:p>
        </p:txBody>
      </p:sp>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p14:dur="1400" advTm="11000">
        <p14:doors dir="vert"/>
      </p:transition>
    </mc:Choice>
    <mc:Fallback xmlns="">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gtEl>
                                        <p:attrNameLst>
                                          <p:attrName>ppt_y</p:attrName>
                                        </p:attrNameLst>
                                      </p:cBhvr>
                                      <p:tavLst>
                                        <p:tav tm="0">
                                          <p:val>
                                            <p:strVal val="#ppt_y"/>
                                          </p:val>
                                        </p:tav>
                                        <p:tav tm="100000">
                                          <p:val>
                                            <p:strVal val="#ppt_y"/>
                                          </p:val>
                                        </p:tav>
                                      </p:tavLst>
                                    </p:anim>
                                    <p:anim calcmode="lin" valueType="num">
                                      <p:cBhvr>
                                        <p:cTn id="2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9" name="Rectangle 8"/>
          <p:cNvSpPr/>
          <p:nvPr/>
        </p:nvSpPr>
        <p:spPr>
          <a:xfrm>
            <a:off x="0" y="4000501"/>
            <a:ext cx="9144000" cy="1600438"/>
          </a:xfrm>
          <a:prstGeom prst="rect">
            <a:avLst/>
          </a:prstGeom>
          <a:effectLst>
            <a:glow rad="50800">
              <a:schemeClr val="tx1">
                <a:lumMod val="85000"/>
              </a:schemeClr>
            </a:glow>
            <a:outerShdw blurRad="76200" dir="18900000" sy="23000" kx="-1200000" algn="bl" rotWithShape="0">
              <a:prstClr val="black">
                <a:alpha val="42000"/>
              </a:prstClr>
            </a:outerShdw>
            <a:softEdge rad="12700"/>
          </a:effectLst>
        </p:spPr>
        <p:txBody>
          <a:bodyPr wrap="square">
            <a:spAutoFit/>
            <a:scene3d>
              <a:camera prst="orthographicFront"/>
              <a:lightRig rig="threePt" dir="t"/>
            </a:scene3d>
            <a:flatTx/>
          </a:bodyPr>
          <a:lstStyle/>
          <a:p>
            <a:r>
              <a:rPr lang="en-US" sz="30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a:t>
            </a:r>
            <a:r>
              <a:rPr lang="en-US"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pc="300" dirty="0" smtClean="0">
                <a:ln w="12700" cmpd="thickThin">
                  <a:solidFill>
                    <a:schemeClr val="bg2">
                      <a:lumMod val="50000"/>
                    </a:schemeClr>
                  </a:solidFill>
                </a:ln>
                <a:solidFill>
                  <a:schemeClr val="bg2">
                    <a:lumMod val="75000"/>
                  </a:schemeClr>
                </a:solidFill>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students how to design small and large signal </a:t>
            </a:r>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p>
          <a:p>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theory; regulated transistor power supplies. </a:t>
            </a:r>
          </a:p>
          <a:p>
            <a:r>
              <a:rPr lang="en-US" i="1"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hours complement class work.</a:t>
            </a:r>
            <a:endParaRPr lang="en-US" i="1" spc="300" dirty="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1205503555"/>
      </p:ext>
    </p:extLst>
  </p:cSld>
  <p:clrMapOvr>
    <a:masterClrMapping/>
  </p:clrMapOvr>
  <mc:AlternateContent xmlns:mc="http://schemas.openxmlformats.org/markup-compatibility/2006" xmlns:p14="http://schemas.microsoft.com/office/powerpoint/2010/main">
    <mc:Choice Requires="p14">
      <p:transition spd="slow" p14:dur="1100" advTm="11000">
        <p14:switch dir="r"/>
      </p:transition>
    </mc:Choice>
    <mc:Fallback xmlns="">
      <p:transition spd="slow" advTm="11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0" nodeType="clickEffect">
                                  <p:stCondLst>
                                    <p:cond delay="0"/>
                                  </p:stCondLst>
                                  <p:childTnLst>
                                    <p:anim calcmode="lin" valueType="num">
                                      <p:cBhvr>
                                        <p:cTn id="16" dur="500"/>
                                        <p:tgtEl>
                                          <p:spTgt spid="6"/>
                                        </p:tgtEl>
                                        <p:attrNameLst>
                                          <p:attrName>ppt_w</p:attrName>
                                        </p:attrNameLst>
                                      </p:cBhvr>
                                      <p:tavLst>
                                        <p:tav tm="0">
                                          <p:val>
                                            <p:strVal val="ppt_w"/>
                                          </p:val>
                                        </p:tav>
                                        <p:tav tm="100000">
                                          <p:val>
                                            <p:fltVal val="0"/>
                                          </p:val>
                                        </p:tav>
                                      </p:tavLst>
                                    </p:anim>
                                    <p:anim calcmode="lin" valueType="num">
                                      <p:cBhvr>
                                        <p:cTn id="17" dur="500"/>
                                        <p:tgtEl>
                                          <p:spTgt spid="6"/>
                                        </p:tgtEl>
                                        <p:attrNameLst>
                                          <p:attrName>ppt_h</p:attrName>
                                        </p:attrNameLst>
                                      </p:cBhvr>
                                      <p:tavLst>
                                        <p:tav tm="0">
                                          <p:val>
                                            <p:strVal val="ppt_h"/>
                                          </p:val>
                                        </p:tav>
                                        <p:tav tm="100000">
                                          <p:val>
                                            <p:fltVal val="0"/>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0" nodeType="clickEffect">
                                  <p:stCondLst>
                                    <p:cond delay="0"/>
                                  </p:stCondLst>
                                  <p:childTnLst>
                                    <p:animEffect transition="out" filter="barn(inVertic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is designed </a:t>
            </a:r>
            <a:r>
              <a:rPr lang="en-US" sz="2400" b="1" dirty="0">
                <a:ln>
                  <a:solidFill>
                    <a:srgbClr val="FFFF00">
                      <a:alpha val="80000"/>
                    </a:srgbClr>
                  </a:solidFill>
                </a:ln>
                <a:solidFill>
                  <a:schemeClr val="accent3">
                    <a:lumMod val="50000"/>
                  </a:schemeClr>
                </a:solidFill>
                <a:effectLst>
                  <a:glow rad="127000">
                    <a:schemeClr val="accent3">
                      <a:lumMod val="75000"/>
                    </a:schemeClr>
                  </a:glow>
                </a:effectLst>
              </a:rPr>
              <a:t>to train students in the organization, architecture, setup, maintenance, hardware and software aspects of local area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networks.</a:t>
            </a:r>
            <a:endParaRPr lang="en-US" sz="2400" b="1" dirty="0">
              <a:ln>
                <a:solidFill>
                  <a:srgbClr val="FFFF00">
                    <a:alpha val="80000"/>
                  </a:srgbClr>
                </a:solidFill>
              </a:ln>
              <a:solidFill>
                <a:schemeClr val="accent3">
                  <a:lumMod val="50000"/>
                </a:schemeClr>
              </a:solidFill>
              <a:effectLst>
                <a:glow rad="127000">
                  <a:schemeClr val="accent3">
                    <a:lumMod val="75000"/>
                  </a:schemeClr>
                </a:glo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p14:dur="1100" advTm="10000">
        <p14:switch dir="r"/>
      </p:transition>
    </mc:Choice>
    <mc:Fallback xmlns="">
      <p:transition spd="slow"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52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 Students are introduced to Sinusoidal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waveforms; impedance, phasor quantities, AC meters; passive filters; </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initial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conditions, transients in RC and RL circuits. </a:t>
            </a:r>
            <a:endPar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endParaRPr>
          </a:p>
          <a:p>
            <a:r>
              <a:rPr lang="en-US" b="1" i="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Laboratory </a:t>
            </a:r>
            <a:r>
              <a:rPr lang="en-US" b="1" i="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xmlns:p14="http://schemas.microsoft.com/office/powerpoint/2010/main">
    <mc:Choice Requires="p14">
      <p:transition spd="slow" p14:dur="1500" advTm="12000">
        <p14:window dir="vert"/>
      </p:transition>
    </mc:Choice>
    <mc:Fallback xmlns="">
      <p:transition spd="slow" advTm="1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25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nodeType="clickEffect">
                                  <p:stCondLst>
                                    <p:cond delay="0"/>
                                  </p:stCondLst>
                                  <p:childTnLst>
                                    <p:animEffect transition="out" filter="randombar(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p14:dur="2000" advClick="0" advTm="1000">
        <p:circle/>
      </p:transition>
    </mc:Choice>
    <mc:Fallback xmlns="">
      <p:transition spd="slow" advClick="0" advTm="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743200" y="3619500"/>
            <a:ext cx="6172200" cy="2154436"/>
          </a:xfrm>
          <a:prstGeom prst="rect">
            <a:avLst/>
          </a:prstGeom>
        </p:spPr>
        <p:txBody>
          <a:bodyPr wrap="square">
            <a:spAutoFit/>
          </a:bodyPr>
          <a:lstStyle/>
          <a:p>
            <a:r>
              <a:rPr lang="en-US" sz="3200" dirty="0" smtClean="0">
                <a:ln w="12700" cap="rnd" cmpd="sng">
                  <a:solidFill>
                    <a:srgbClr val="CC6600"/>
                  </a:solidFill>
                  <a:miter lim="800000"/>
                </a:ln>
                <a:solidFill>
                  <a:srgbClr val="FFC000"/>
                </a:solidFill>
                <a:effectLst>
                  <a:glow rad="50800">
                    <a:srgbClr val="92D050"/>
                  </a:glow>
                </a:effectLst>
                <a:latin typeface="Adobe Gothic Std B" pitchFamily="34" charset="-128"/>
                <a:ea typeface="Adobe Gothic Std B" pitchFamily="34" charset="-128"/>
              </a:rPr>
              <a:t>ET-509 </a:t>
            </a:r>
            <a:r>
              <a:rPr lang="en-US" sz="1800"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T</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he  nature of  a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 simple C++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programs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variables, binary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hex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number system, mathematical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logic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operations with binary and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hex  numbers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looping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and  delays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arrays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pointers, microprocessor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memory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characteristics, data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manipulation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using pointers, input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/output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programming exercises on a real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microprocessor.</a:t>
            </a:r>
            <a:endPar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endParaRPr>
          </a:p>
        </p:txBody>
      </p:sp>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p14:dur="3900" advClick="0" advTm="10000">
        <p14:glitter pattern="hexagon"/>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42" presetClass="exit" presetSubtype="0" fill="hold" grpId="0" nodeType="withEffect">
                                  <p:stCondLst>
                                    <p:cond delay="0"/>
                                  </p:stCondLst>
                                  <p:childTnLst>
                                    <p:animEffect transition="out" filter="fade">
                                      <p:cBhvr>
                                        <p:cTn id="23" dur="1500"/>
                                        <p:tgtEl>
                                          <p:spTgt spid="8"/>
                                        </p:tgtEl>
                                      </p:cBhvr>
                                    </p:animEffect>
                                    <p:anim calcmode="lin" valueType="num">
                                      <p:cBhvr>
                                        <p:cTn id="24" dur="1500"/>
                                        <p:tgtEl>
                                          <p:spTgt spid="8"/>
                                        </p:tgtEl>
                                        <p:attrNameLst>
                                          <p:attrName>ppt_x</p:attrName>
                                        </p:attrNameLst>
                                      </p:cBhvr>
                                      <p:tavLst>
                                        <p:tav tm="0">
                                          <p:val>
                                            <p:strVal val="ppt_x"/>
                                          </p:val>
                                        </p:tav>
                                        <p:tav tm="100000">
                                          <p:val>
                                            <p:strVal val="ppt_x"/>
                                          </p:val>
                                        </p:tav>
                                      </p:tavLst>
                                    </p:anim>
                                    <p:anim calcmode="lin" valueType="num">
                                      <p:cBhvr>
                                        <p:cTn id="25" dur="1500"/>
                                        <p:tgtEl>
                                          <p:spTgt spid="8"/>
                                        </p:tgtEl>
                                        <p:attrNameLst>
                                          <p:attrName>ppt_y</p:attrName>
                                        </p:attrNameLst>
                                      </p:cBhvr>
                                      <p:tavLst>
                                        <p:tav tm="0">
                                          <p:val>
                                            <p:strVal val="ppt_y"/>
                                          </p:val>
                                        </p:tav>
                                        <p:tav tm="100000">
                                          <p:val>
                                            <p:strVal val="ppt_y+.1"/>
                                          </p:val>
                                        </p:tav>
                                      </p:tavLst>
                                    </p:anim>
                                    <p:set>
                                      <p:cBhvr>
                                        <p:cTn id="26" dur="1" fill="hold">
                                          <p:stCondLst>
                                            <p:cond delay="1499"/>
                                          </p:stCondLst>
                                        </p:cTn>
                                        <p:tgtEl>
                                          <p:spTgt spid="8"/>
                                        </p:tgtEl>
                                        <p:attrNameLst>
                                          <p:attrName>style.visibility</p:attrName>
                                        </p:attrNameLst>
                                      </p:cBhvr>
                                      <p:to>
                                        <p:strVal val="hidden"/>
                                      </p:to>
                                    </p:set>
                                  </p:childTnLst>
                                </p:cTn>
                              </p:par>
                              <p:par>
                                <p:cTn id="27" presetID="53" presetClass="entr" presetSubtype="16" fill="hold" nodeType="withEffect">
                                  <p:stCondLst>
                                    <p:cond delay="25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p:cTn id="29" dur="1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0" dur="1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1" dur="1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p14:dur="2000" advClick="0" advTm="10000">
        <p14:ferris dir="l"/>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238125" y="3695700"/>
            <a:ext cx="8077200" cy="1815882"/>
          </a:xfrm>
          <a:prstGeom prst="rect">
            <a:avLst/>
          </a:prstGeom>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p14:dur="3900" advClick="0" advTm="10000">
        <p14:glitter pattern="hexagon"/>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anim calcmode="lin" valueType="num">
                                      <p:cBhvr>
                                        <p:cTn id="19" dur="2000" fill="hold"/>
                                        <p:tgtEl>
                                          <p:spTgt spid="17"/>
                                        </p:tgtEl>
                                        <p:attrNameLst>
                                          <p:attrName>ppt_w</p:attrName>
                                        </p:attrNameLst>
                                      </p:cBhvr>
                                      <p:tavLst>
                                        <p:tav tm="0" fmla="#ppt_w*sin(2.5*pi*$)">
                                          <p:val>
                                            <p:fltVal val="0"/>
                                          </p:val>
                                        </p:tav>
                                        <p:tav tm="100000">
                                          <p:val>
                                            <p:fltVal val="1"/>
                                          </p:val>
                                        </p:tav>
                                      </p:tavLst>
                                    </p:anim>
                                    <p:anim calcmode="lin" valueType="num">
                                      <p:cBhvr>
                                        <p:cTn id="2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p14:dur="800" advClick="0" advTm="11000">
        <p:circle/>
      </p:transition>
    </mc:Choice>
    <mc:Fallback xmlns="">
      <p:transition spd="slow" advClick="0" advTm="11000">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 contrast="30000"/>
                    </a14:imgEffect>
                  </a14:imgLayer>
                </a14:imgProps>
              </a:ext>
              <a:ext uri="{28A0092B-C50C-407E-A947-70E740481C1C}">
                <a14:useLocalDpi xmlns:a14="http://schemas.microsoft.com/office/drawing/2010/main" val="0"/>
              </a:ext>
            </a:extLst>
          </a:blip>
          <a:stretch>
            <a:fillRect/>
          </a:stretch>
        </p:blipFill>
        <p:spPr>
          <a:xfrm>
            <a:off x="-190500" y="2095500"/>
            <a:ext cx="9296400" cy="2980136"/>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p14:dur="1300" advClick="0" advTm="8000">
        <p14:pan dir="u"/>
      </p:transition>
    </mc:Choice>
    <mc:Fallback xmlns="">
      <p:transition spd="slow" advClick="0" advTm="8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4800" y="1021080"/>
            <a:ext cx="5562600" cy="37664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xmlns:p14="http://schemas.microsoft.com/office/powerpoint/2010/main">
    <mc:Choice Requires="p14">
      <p:transition spd="slow" p14:dur="800" advClick="0" advTm="10000">
        <p:circle/>
      </p:transition>
    </mc:Choice>
    <mc:Fallback xmlns="">
      <p:transition spd="slow" advClick="0" advTm="100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5"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vertical)">
                                      <p:cBhvr>
                                        <p:cTn id="25" dur="500"/>
                                        <p:tgtEl>
                                          <p:spTgt spid="8"/>
                                        </p:tgtEl>
                                      </p:cBhvr>
                                    </p:animEffect>
                                  </p:childTnLst>
                                </p:cTn>
                              </p:par>
                              <p:par>
                                <p:cTn id="26" presetID="3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5330100"/>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a:t>
            </a:r>
            <a:r>
              <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a:t>
            </a: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0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000" b="1" dirty="0" smtClean="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a:t>
            </a:r>
            <a:r>
              <a:rPr lang="en-US" sz="20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theory and principles of modern electronic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devices</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including telephones,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digital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optical communications links, radio, television,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radar</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a:t>
            </a:r>
            <a:r>
              <a:rPr lang="en-US" sz="20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hours complement class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work</a:t>
            </a:r>
            <a:r>
              <a:rPr lang="en-US" sz="2000" b="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childTnLst>
                          </p:cTn>
                        </p:par>
                        <p:par>
                          <p:cTn id="40" fill="hold">
                            <p:stCondLst>
                              <p:cond delay="3500"/>
                            </p:stCondLst>
                            <p:childTnLst>
                              <p:par>
                                <p:cTn id="41" presetID="6" presetClass="entr" presetSubtype="16" fill="hold" nodeType="afterEffect">
                                  <p:stCondLst>
                                    <p:cond delay="25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circle(in)">
                                      <p:cBhvr>
                                        <p:cTn id="43" dur="1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p14:dur="0" advClick="0" advTm="10000"/>
    </mc:Choice>
    <mc:Fallback xmlns="">
      <p:transition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p14:dur="1400" advClick="0" advTm="10000">
        <p14:doors dir="vert"/>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8600" y="276225"/>
            <a:ext cx="6019800" cy="520136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308872"/>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p:spPr>
        <p:txBody>
          <a:bodyPr wrap="square">
            <a:spAutoFit/>
          </a:bodyPr>
          <a:lstStyle/>
          <a:p>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MT-</a:t>
            </a:r>
            <a:r>
              <a:rPr lang="en-US" sz="3200" b="1" dirty="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 </a:t>
            </a:r>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122 </a:t>
            </a:r>
            <a:r>
              <a:rPr lang="en-US" sz="2000" dirty="0" smtClean="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Production </a:t>
            </a:r>
            <a:r>
              <a:rPr lang="en-US" sz="2000" dirty="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p14:dur="1600" advClick="0" advTm="10000">
        <p14:gallery dir="l"/>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308324"/>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a:ln w="12700">
                  <a:solidFill>
                    <a:schemeClr val="accent2">
                      <a:lumMod val="50000"/>
                    </a:schemeClr>
                  </a:solidFill>
                </a:ln>
                <a:solidFill>
                  <a:schemeClr val="tx1">
                    <a:lumMod val="95000"/>
                  </a:schemeClr>
                </a:solidFill>
                <a:effectLst>
                  <a:glow rad="25400">
                    <a:schemeClr val="accent2">
                      <a:lumMod val="50000"/>
                    </a:schemeClr>
                  </a:glow>
                </a:effectLst>
                <a:latin typeface="Verdana"/>
              </a:rPr>
              <a:t> </a:t>
            </a:r>
            <a:r>
              <a:rPr lang="en-US" sz="2000" dirty="0">
                <a:ln>
                  <a:solidFill>
                    <a:schemeClr val="accent2">
                      <a:lumMod val="75000"/>
                    </a:schemeClr>
                  </a:solidFill>
                </a:ln>
                <a:solidFill>
                  <a:schemeClr val="tx1">
                    <a:lumMod val="95000"/>
                  </a:schemeClr>
                </a:solidFill>
                <a:latin typeface="Verdana"/>
              </a:rPr>
              <a:t/>
            </a:r>
            <a:br>
              <a:rPr lang="en-US" sz="2000" dirty="0">
                <a:ln>
                  <a:solidFill>
                    <a:schemeClr val="accent2">
                      <a:lumMod val="75000"/>
                    </a:schemeClr>
                  </a:solidFill>
                </a:ln>
                <a:solidFill>
                  <a:schemeClr val="tx1">
                    <a:lumMod val="95000"/>
                  </a:schemeClr>
                </a:solidFill>
                <a:latin typeface="Verdana"/>
              </a:rPr>
            </a:b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p:spPr>
        <p:txBody>
          <a:bodyPr wrap="square">
            <a:spAutoFit/>
          </a:bodyPr>
          <a:lstStyle/>
          <a:p>
            <a:r>
              <a:rPr lang="en-US" sz="40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500" fill="hold"/>
                                        <p:tgtEl>
                                          <p:spTgt spid="1026"/>
                                        </p:tgtEl>
                                        <p:attrNameLst>
                                          <p:attrName>ppt_w</p:attrName>
                                        </p:attrNameLst>
                                      </p:cBhvr>
                                      <p:tavLst>
                                        <p:tav tm="0">
                                          <p:val>
                                            <p:fltVal val="0"/>
                                          </p:val>
                                        </p:tav>
                                        <p:tav tm="100000">
                                          <p:val>
                                            <p:strVal val="#ppt_w"/>
                                          </p:val>
                                        </p:tav>
                                      </p:tavLst>
                                    </p:anim>
                                    <p:anim calcmode="lin" valueType="num">
                                      <p:cBhvr>
                                        <p:cTn id="24" dur="500" fill="hold"/>
                                        <p:tgtEl>
                                          <p:spTgt spid="1026"/>
                                        </p:tgtEl>
                                        <p:attrNameLst>
                                          <p:attrName>ppt_h</p:attrName>
                                        </p:attrNameLst>
                                      </p:cBhvr>
                                      <p:tavLst>
                                        <p:tav tm="0">
                                          <p:val>
                                            <p:fltVal val="0"/>
                                          </p:val>
                                        </p:tav>
                                        <p:tav tm="100000">
                                          <p:val>
                                            <p:strVal val="#ppt_h"/>
                                          </p:val>
                                        </p:tav>
                                      </p:tavLst>
                                    </p:anim>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880068"/>
            <a:ext cx="8001000" cy="1815882"/>
          </a:xfrm>
          <a:prstGeom prst="rect">
            <a:avLst/>
          </a:prstGeom>
        </p:spPr>
        <p:txBody>
          <a:bodyPr wrap="square">
            <a:spAutoFit/>
          </a:bodyPr>
          <a:lstStyle/>
          <a:p>
            <a:r>
              <a:rPr lang="en-US" sz="28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A</a:t>
            </a:r>
            <a:r>
              <a:rPr lang="en-US" sz="2800" dirty="0" smtClean="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n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1286953640"/>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Scale>
                                      <p:cBhvr>
                                        <p:cTn id="2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6"/>
                                        </p:tgtEl>
                                        <p:attrNameLst>
                                          <p:attrName>ppt_x</p:attrName>
                                          <p:attrName>ppt_y</p:attrName>
                                        </p:attrNameLst>
                                      </p:cBhvr>
                                    </p:animMotion>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p14:dur="10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New Media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p14:dur="1200" advClick="0" advTm="15000">
        <p14:prism/>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mc:Choice xmlns:p14="http://schemas.microsoft.com/office/powerpoint/2010/main" Requires="p14">
      <p:transition spd="slow" p14:dur="2000" advClick="0" advTm="10000"/>
    </mc:Choice>
    <mc:Fallback>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09575"/>
            <a:ext cx="2056448" cy="22669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409575"/>
            <a:ext cx="2056448" cy="22669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2905124"/>
            <a:ext cx="2056448" cy="22669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2943224"/>
            <a:ext cx="2056448" cy="2266950"/>
          </a:xfrm>
          <a:prstGeom prst="rect">
            <a:avLst/>
          </a:prstGeom>
        </p:spPr>
      </p:pic>
    </p:spTree>
    <p:extLst>
      <p:ext uri="{BB962C8B-B14F-4D97-AF65-F5344CB8AC3E}">
        <p14:creationId xmlns:p14="http://schemas.microsoft.com/office/powerpoint/2010/main" val="1442495039"/>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9100"/>
            <a:ext cx="7620000" cy="4281596"/>
          </a:xfrm>
          <a:prstGeom prst="rect">
            <a:avLst/>
          </a:prstGeom>
          <a:scene3d>
            <a:camera prst="orthographicFront"/>
            <a:lightRig rig="threePt" dir="t"/>
          </a:scene3d>
          <a:sp3d>
            <a:bevelT w="101600" prst="riblet"/>
          </a:sp3d>
        </p:spPr>
      </p:pic>
      <p:sp>
        <p:nvSpPr>
          <p:cNvPr id="4" name="TextBox 3"/>
          <p:cNvSpPr txBox="1"/>
          <p:nvPr/>
        </p:nvSpPr>
        <p:spPr>
          <a:xfrm>
            <a:off x="381000" y="4076700"/>
            <a:ext cx="8305800" cy="1615827"/>
          </a:xfrm>
          <a:prstGeom prst="rect">
            <a:avLst/>
          </a:prstGeom>
          <a:noFill/>
        </p:spPr>
        <p:txBody>
          <a:bodyPr wrap="square" rtlCol="0">
            <a:spAutoFit/>
          </a:bodyPr>
          <a:lstStyle/>
          <a:p>
            <a:pPr algn="ct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Our students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represent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a diverse cross section of the population and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will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be among tomorrow's leaders</a:t>
            </a:r>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p14:dur="1600" advClick="0" advTm="10000">
        <p14:conveyor dir="l"/>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1000" accel="50000" decel="50000" autoRev="1" fill="hold">
                                          <p:stCondLst>
                                            <p:cond delay="0"/>
                                          </p:stCondLst>
                                        </p:cTn>
                                        <p:tgtEl>
                                          <p:spTgt spid="4"/>
                                        </p:tgtEl>
                                        <p:attrNameLst>
                                          <p:attrName>ppt_x</p:attrName>
                                          <p:attrName>ppt_y</p:attrName>
                                        </p:attrNameLst>
                                      </p:cBhvr>
                                    </p:animMotion>
                                    <p:animRot by="1500000">
                                      <p:cBhvr>
                                        <p:cTn id="14" dur="500" fill="hold">
                                          <p:stCondLst>
                                            <p:cond delay="0"/>
                                          </p:stCondLst>
                                        </p:cTn>
                                        <p:tgtEl>
                                          <p:spTgt spid="4"/>
                                        </p:tgtEl>
                                        <p:attrNameLst>
                                          <p:attrName>r</p:attrName>
                                        </p:attrNameLst>
                                      </p:cBhvr>
                                    </p:animRot>
                                    <p:animRot by="-1500000">
                                      <p:cBhvr>
                                        <p:cTn id="15" dur="500" fill="hold">
                                          <p:stCondLst>
                                            <p:cond delay="500"/>
                                          </p:stCondLst>
                                        </p:cTn>
                                        <p:tgtEl>
                                          <p:spTgt spid="4"/>
                                        </p:tgtEl>
                                        <p:attrNameLst>
                                          <p:attrName>r</p:attrName>
                                        </p:attrNameLst>
                                      </p:cBhvr>
                                    </p:animRot>
                                    <p:animRot by="-1500000">
                                      <p:cBhvr>
                                        <p:cTn id="16" dur="500" fill="hold">
                                          <p:stCondLst>
                                            <p:cond delay="1000"/>
                                          </p:stCondLst>
                                        </p:cTn>
                                        <p:tgtEl>
                                          <p:spTgt spid="4"/>
                                        </p:tgtEl>
                                        <p:attrNameLst>
                                          <p:attrName>r</p:attrName>
                                        </p:attrNameLst>
                                      </p:cBhvr>
                                    </p:animRot>
                                    <p:animRot by="1500000">
                                      <p:cBhvr>
                                        <p:cTn id="17"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419100"/>
            <a:ext cx="7315200" cy="4025576"/>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p14:dur="1500" advClick="0" advTm="9000">
        <p:split orient="vert"/>
      </p:transition>
    </mc:Choice>
    <mc:Fallback xmlns="">
      <p:transition spd="slow" advClick="0" advTm="900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724400" cy="3062412"/>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105400" y="778435"/>
            <a:ext cx="3786614" cy="461665"/>
          </a:xfrm>
          <a:prstGeom prst="rect">
            <a:avLst/>
          </a:prstGeom>
          <a:noFill/>
        </p:spPr>
        <p:txBody>
          <a:bodyPr wrap="non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with Ph. D's,  PE  Licenses </a:t>
            </a: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p14:dur="800" advClick="0" advTm="7000">
        <p14:flythrough/>
      </p:transition>
    </mc:Choice>
    <mc:Fallback xmlns="">
      <p:transition spd="slow" advClick="0" advTm="7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0" y="134780"/>
            <a:ext cx="8991600" cy="498598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algn="ctr"/>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Technology Educational Objectives</a:t>
            </a:r>
          </a:p>
          <a:p>
            <a:endParaRPr lang="en-US" b="1" dirty="0" smtClean="0">
              <a:ln>
                <a:solidFill>
                  <a:schemeClr val="accent6">
                    <a:lumMod val="50000"/>
                  </a:schemeClr>
                </a:solidFill>
              </a:ln>
              <a:solidFill>
                <a:schemeClr val="accent6">
                  <a:lumMod val="75000"/>
                </a:schemeClr>
              </a:solidFill>
              <a:effectLst>
                <a:glow rad="38100">
                  <a:schemeClr val="bg1">
                    <a:alpha val="48000"/>
                  </a:schemeClr>
                </a:glow>
                <a:outerShdw blurRad="50800" dist="38100" dir="5400000" algn="ctr" rotWithShape="0">
                  <a:schemeClr val="tx1">
                    <a:lumMod val="85000"/>
                  </a:schemeClr>
                </a:outerShdw>
              </a:effectLst>
            </a:endParaRPr>
          </a:p>
          <a:p>
            <a:pPr marL="285750" indent="-285750">
              <a:buFont typeface="Wingdings" pitchFamily="2" charset="2"/>
              <a:buChar char="Ø"/>
            </a:pPr>
            <a:r>
              <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 Graduates will demonstrate mastery of the knowledge and skills needed for entry into or advancement in an engineering technology </a:t>
            </a:r>
            <a:endPar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field </a:t>
            </a:r>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of study.</a:t>
            </a:r>
          </a:p>
          <a:p>
            <a:endPar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buFont typeface="Wingdings" pitchFamily="2" charset="2"/>
              <a:buChar char="Ø"/>
            </a:pPr>
            <a:r>
              <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a:t>
            </a:r>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Competence - Graduates will be competent technicians with problem solving and design skills, and have the ability to apply mathematics and science to solve engineering technology problems.</a:t>
            </a:r>
          </a:p>
          <a:p>
            <a:endPar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buFont typeface="Wingdings" pitchFamily="2" charset="2"/>
              <a:buChar char="Ø"/>
            </a:pPr>
            <a:r>
              <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a:t>
            </a:r>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Skills - Graduates will have strong communication skills, and the ability to work successfully in teams.</a:t>
            </a:r>
          </a:p>
          <a:p>
            <a:endPar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buFont typeface="Wingdings" pitchFamily="2" charset="2"/>
              <a:buChar char="Ø"/>
            </a:pPr>
            <a:r>
              <a:rPr lang="en-US"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a:t>
            </a:r>
            <a:r>
              <a:rPr lang="en-US"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Transfer - Graduates will meet the requirements for transfer into the junior year of a baccalaureate program in engineering technology</a:t>
            </a:r>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p14:dur="1750" advClick="0" advTm="12000">
        <p14:prism isContent="1" isInverted="1"/>
      </p:transition>
    </mc:Choice>
    <mc:Fallback xmlns="">
      <p:transition spd="slow" advClick="0" advTm="1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50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1000"/>
                                        <p:tgtEl>
                                          <p:spTgt spid="4">
                                            <p:txEl>
                                              <p:pRg st="0" end="0"/>
                                            </p:txEl>
                                          </p:spTgt>
                                        </p:tgtEl>
                                      </p:cBhvr>
                                    </p:animEffect>
                                    <p:anim calcmode="lin" valueType="num">
                                      <p:cBhvr>
                                        <p:cTn id="14"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15"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53" presetClass="entr" presetSubtype="16" fill="hold" nodeType="afterEffect">
                                  <p:stCondLst>
                                    <p:cond delay="50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p:cTn id="19"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21" dur="1000"/>
                                        <p:tgtEl>
                                          <p:spTgt spid="4">
                                            <p:txEl>
                                              <p:pRg st="2" end="2"/>
                                            </p:txEl>
                                          </p:spTgt>
                                        </p:tgtEl>
                                      </p:cBhvr>
                                    </p:animEffect>
                                  </p:childTnLst>
                                </p:cTn>
                              </p:par>
                            </p:childTnLst>
                          </p:cTn>
                        </p:par>
                        <p:par>
                          <p:cTn id="22" fill="hold">
                            <p:stCondLst>
                              <p:cond delay="4000"/>
                            </p:stCondLst>
                            <p:childTnLst>
                              <p:par>
                                <p:cTn id="23" presetID="53" presetClass="entr" presetSubtype="16" fill="hold" nodeType="afterEffect">
                                  <p:stCondLst>
                                    <p:cond delay="50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p:cTn id="25"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27" dur="1000"/>
                                        <p:tgtEl>
                                          <p:spTgt spid="4">
                                            <p:txEl>
                                              <p:pRg st="3" end="3"/>
                                            </p:txEl>
                                          </p:spTgt>
                                        </p:tgtEl>
                                      </p:cBhvr>
                                    </p:animEffect>
                                  </p:childTnLst>
                                </p:cTn>
                              </p:par>
                            </p:childTnLst>
                          </p:cTn>
                        </p:par>
                        <p:par>
                          <p:cTn id="28" fill="hold">
                            <p:stCondLst>
                              <p:cond delay="5500"/>
                            </p:stCondLst>
                            <p:childTnLst>
                              <p:par>
                                <p:cTn id="29" presetID="53" presetClass="entr" presetSubtype="16" fill="hold" nodeType="afterEffect">
                                  <p:stCondLst>
                                    <p:cond delay="500"/>
                                  </p:stCondLst>
                                  <p:childTnLst>
                                    <p:set>
                                      <p:cBhvr>
                                        <p:cTn id="30" dur="1" fill="hold">
                                          <p:stCondLst>
                                            <p:cond delay="0"/>
                                          </p:stCondLst>
                                        </p:cTn>
                                        <p:tgtEl>
                                          <p:spTgt spid="4">
                                            <p:txEl>
                                              <p:pRg st="5" end="5"/>
                                            </p:txEl>
                                          </p:spTgt>
                                        </p:tgtEl>
                                        <p:attrNameLst>
                                          <p:attrName>style.visibility</p:attrName>
                                        </p:attrNameLst>
                                      </p:cBhvr>
                                      <p:to>
                                        <p:strVal val="visible"/>
                                      </p:to>
                                    </p:set>
                                    <p:anim calcmode="lin" valueType="num">
                                      <p:cBhvr>
                                        <p:cTn id="31" dur="1000" fill="hold"/>
                                        <p:tgtEl>
                                          <p:spTgt spid="4">
                                            <p:txEl>
                                              <p:pRg st="5" end="5"/>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5" end="5"/>
                                            </p:txEl>
                                          </p:spTgt>
                                        </p:tgtEl>
                                        <p:attrNameLst>
                                          <p:attrName>ppt_h</p:attrName>
                                        </p:attrNameLst>
                                      </p:cBhvr>
                                      <p:tavLst>
                                        <p:tav tm="0">
                                          <p:val>
                                            <p:fltVal val="0"/>
                                          </p:val>
                                        </p:tav>
                                        <p:tav tm="100000">
                                          <p:val>
                                            <p:strVal val="#ppt_h"/>
                                          </p:val>
                                        </p:tav>
                                      </p:tavLst>
                                    </p:anim>
                                    <p:animEffect transition="in" filter="fade">
                                      <p:cBhvr>
                                        <p:cTn id="33" dur="1000"/>
                                        <p:tgtEl>
                                          <p:spTgt spid="4">
                                            <p:txEl>
                                              <p:pRg st="5" end="5"/>
                                            </p:txEl>
                                          </p:spTgt>
                                        </p:tgtEl>
                                      </p:cBhvr>
                                    </p:animEffect>
                                  </p:childTnLst>
                                </p:cTn>
                              </p:par>
                            </p:childTnLst>
                          </p:cTn>
                        </p:par>
                        <p:par>
                          <p:cTn id="34" fill="hold">
                            <p:stCondLst>
                              <p:cond delay="7000"/>
                            </p:stCondLst>
                            <p:childTnLst>
                              <p:par>
                                <p:cTn id="35" presetID="53" presetClass="entr" presetSubtype="16" fill="hold" nodeType="afterEffect">
                                  <p:stCondLst>
                                    <p:cond delay="500"/>
                                  </p:stCondLst>
                                  <p:childTnLst>
                                    <p:set>
                                      <p:cBhvr>
                                        <p:cTn id="36" dur="1" fill="hold">
                                          <p:stCondLst>
                                            <p:cond delay="0"/>
                                          </p:stCondLst>
                                        </p:cTn>
                                        <p:tgtEl>
                                          <p:spTgt spid="4">
                                            <p:txEl>
                                              <p:pRg st="7" end="7"/>
                                            </p:txEl>
                                          </p:spTgt>
                                        </p:tgtEl>
                                        <p:attrNameLst>
                                          <p:attrName>style.visibility</p:attrName>
                                        </p:attrNameLst>
                                      </p:cBhvr>
                                      <p:to>
                                        <p:strVal val="visible"/>
                                      </p:to>
                                    </p:set>
                                    <p:anim calcmode="lin" valueType="num">
                                      <p:cBhvr>
                                        <p:cTn id="37" dur="1000" fill="hold"/>
                                        <p:tgtEl>
                                          <p:spTgt spid="4">
                                            <p:txEl>
                                              <p:pRg st="7" end="7"/>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7" end="7"/>
                                            </p:txEl>
                                          </p:spTgt>
                                        </p:tgtEl>
                                        <p:attrNameLst>
                                          <p:attrName>ppt_h</p:attrName>
                                        </p:attrNameLst>
                                      </p:cBhvr>
                                      <p:tavLst>
                                        <p:tav tm="0">
                                          <p:val>
                                            <p:fltVal val="0"/>
                                          </p:val>
                                        </p:tav>
                                        <p:tav tm="100000">
                                          <p:val>
                                            <p:strVal val="#ppt_h"/>
                                          </p:val>
                                        </p:tav>
                                      </p:tavLst>
                                    </p:anim>
                                    <p:animEffect transition="in" filter="fade">
                                      <p:cBhvr>
                                        <p:cTn id="39" dur="1000"/>
                                        <p:tgtEl>
                                          <p:spTgt spid="4">
                                            <p:txEl>
                                              <p:pRg st="7" end="7"/>
                                            </p:txEl>
                                          </p:spTgt>
                                        </p:tgtEl>
                                      </p:cBhvr>
                                    </p:animEffect>
                                  </p:childTnLst>
                                </p:cTn>
                              </p:par>
                            </p:childTnLst>
                          </p:cTn>
                        </p:par>
                        <p:par>
                          <p:cTn id="40" fill="hold">
                            <p:stCondLst>
                              <p:cond delay="8500"/>
                            </p:stCondLst>
                            <p:childTnLst>
                              <p:par>
                                <p:cTn id="41" presetID="53" presetClass="entr" presetSubtype="16" fill="hold" nodeType="afterEffect">
                                  <p:stCondLst>
                                    <p:cond delay="500"/>
                                  </p:stCondLst>
                                  <p:childTnLst>
                                    <p:set>
                                      <p:cBhvr>
                                        <p:cTn id="42" dur="1" fill="hold">
                                          <p:stCondLst>
                                            <p:cond delay="0"/>
                                          </p:stCondLst>
                                        </p:cTn>
                                        <p:tgtEl>
                                          <p:spTgt spid="4">
                                            <p:txEl>
                                              <p:pRg st="9" end="9"/>
                                            </p:txEl>
                                          </p:spTgt>
                                        </p:tgtEl>
                                        <p:attrNameLst>
                                          <p:attrName>style.visibility</p:attrName>
                                        </p:attrNameLst>
                                      </p:cBhvr>
                                      <p:to>
                                        <p:strVal val="visible"/>
                                      </p:to>
                                    </p:set>
                                    <p:anim calcmode="lin" valueType="num">
                                      <p:cBhvr>
                                        <p:cTn id="43" dur="1000" fill="hold"/>
                                        <p:tgtEl>
                                          <p:spTgt spid="4">
                                            <p:txEl>
                                              <p:pRg st="9" end="9"/>
                                            </p:txEl>
                                          </p:spTgt>
                                        </p:tgtEl>
                                        <p:attrNameLst>
                                          <p:attrName>ppt_w</p:attrName>
                                        </p:attrNameLst>
                                      </p:cBhvr>
                                      <p:tavLst>
                                        <p:tav tm="0">
                                          <p:val>
                                            <p:fltVal val="0"/>
                                          </p:val>
                                        </p:tav>
                                        <p:tav tm="100000">
                                          <p:val>
                                            <p:strVal val="#ppt_w"/>
                                          </p:val>
                                        </p:tav>
                                      </p:tavLst>
                                    </p:anim>
                                    <p:anim calcmode="lin" valueType="num">
                                      <p:cBhvr>
                                        <p:cTn id="44" dur="1000" fill="hold"/>
                                        <p:tgtEl>
                                          <p:spTgt spid="4">
                                            <p:txEl>
                                              <p:pRg st="9" end="9"/>
                                            </p:txEl>
                                          </p:spTgt>
                                        </p:tgtEl>
                                        <p:attrNameLst>
                                          <p:attrName>ppt_h</p:attrName>
                                        </p:attrNameLst>
                                      </p:cBhvr>
                                      <p:tavLst>
                                        <p:tav tm="0">
                                          <p:val>
                                            <p:fltVal val="0"/>
                                          </p:val>
                                        </p:tav>
                                        <p:tav tm="100000">
                                          <p:val>
                                            <p:strVal val="#ppt_h"/>
                                          </p:val>
                                        </p:tav>
                                      </p:tavLst>
                                    </p:anim>
                                    <p:animEffect transition="in" filter="fade">
                                      <p:cBhvr>
                                        <p:cTn id="45" dur="10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7925" y="672746"/>
            <a:ext cx="5791200" cy="4247317"/>
          </a:xfrm>
          <a:prstGeom prst="rect">
            <a:avLst/>
          </a:prstGeom>
          <a:effectLst>
            <a:softEdge rad="63500"/>
          </a:effectLst>
        </p:spPr>
      </p:pic>
      <p:sp>
        <p:nvSpPr>
          <p:cNvPr id="3" name="Rectangle 2"/>
          <p:cNvSpPr/>
          <p:nvPr/>
        </p:nvSpPr>
        <p:spPr>
          <a:xfrm>
            <a:off x="381000" y="672748"/>
            <a:ext cx="1981200" cy="424731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139700">
              <a:schemeClr val="accent1">
                <a:alpha val="0"/>
              </a:schemeClr>
            </a:glow>
            <a:outerShdw blurRad="50800" dist="38100" dir="13500000" algn="br" rotWithShape="0">
              <a:prstClr val="black">
                <a:alpha val="40000"/>
              </a:prstClr>
            </a:outerShdw>
            <a:reflection stA="45000" endPos="0" dist="50800" dir="5400000" sy="-100000" algn="bl" rotWithShape="0"/>
          </a:effectLst>
        </p:spPr>
        <p:txBody>
          <a:bodyPr wrap="square" anchor="t" anchorCtr="0">
            <a:spAutoFit/>
          </a:bodyPr>
          <a:lstStyle/>
          <a:p>
            <a:r>
              <a:rPr lang="en-US" sz="1800" dirty="0">
                <a:ln cmpd="tri">
                  <a:solidFill>
                    <a:schemeClr val="tx1"/>
                  </a:solidFill>
                </a:ln>
                <a:solidFill>
                  <a:schemeClr val="tx2">
                    <a:lumMod val="60000"/>
                    <a:lumOff val="40000"/>
                  </a:schemeClr>
                </a:solidFill>
                <a:latin typeface="Britannic Bold" pitchFamily="34" charset="0"/>
              </a:rPr>
              <a:t>The mission of the Engineering Technology Program at Queensborough Community College is to develop technically competent and professional graduates for successful careers within the profession.</a:t>
            </a:r>
            <a:r>
              <a:rPr lang="en-US" sz="1800"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p14:dur="2500" advClick="0" advTm="10000">
        <p:blinds dir="vert"/>
      </p:transition>
    </mc:Choice>
    <mc:Fallback xmlns="">
      <p:transition spd="slow" advClick="0" advTm="10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4">
            <a:extLst>
              <a:ext uri="{BEBA8EAE-BF5A-486C-A8C5-ECC9F3942E4B}">
                <a14:imgProps xmlns:a14="http://schemas.microsoft.com/office/drawing/2010/main">
                  <a14:imgLayer r:embed="rId5">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2" name="Picture 1"/>
          <p:cNvPicPr>
            <a:picLocks noChangeAspect="1"/>
          </p:cNvPicPr>
          <p:nvPr/>
        </p:nvPicPr>
        <p:blipFill>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72232" y="519618"/>
            <a:ext cx="6019800" cy="4713399"/>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sp>
        <p:nvSpPr>
          <p:cNvPr id="5" name="Rectangle 4"/>
          <p:cNvSpPr/>
          <p:nvPr/>
        </p:nvSpPr>
        <p:spPr>
          <a:xfrm>
            <a:off x="4124094" y="1790700"/>
            <a:ext cx="4105506" cy="3046988"/>
          </a:xfrm>
          <a:prstGeom prst="rect">
            <a:avLst/>
          </a:prstGeom>
          <a:effectLst>
            <a:outerShdw blurRad="50800" dist="38100" dir="13500000" algn="br" rotWithShape="0">
              <a:prstClr val="black">
                <a:alpha val="40000"/>
              </a:prstClr>
            </a:outerShdw>
          </a:effectLst>
        </p:spPr>
        <p:txBody>
          <a:bodyPr wrap="square">
            <a:spAutoFit/>
          </a:bodyPr>
          <a:lstStyle/>
          <a:p>
            <a:r>
              <a:rPr lang="en-US" sz="32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all of which contain state-of-the-art </a:t>
            </a:r>
            <a:r>
              <a:rPr lang="en-US" sz="32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equipment.</a:t>
            </a:r>
            <a:endParaRPr lang="en-US" sz="32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arn(inVertical)">
                                      <p:cBhvr>
                                        <p:cTn id="14" dur="500"/>
                                        <p:tgtEl>
                                          <p:spTgt spid="6"/>
                                        </p:tgtEl>
                                      </p:cBhvr>
                                    </p:animEffect>
                                  </p:childTnLst>
                                </p:cTn>
                              </p:par>
                              <p:par>
                                <p:cTn id="15" presetID="14" presetClass="entr" presetSubtype="1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par>
                          <p:cTn id="18" fill="hold">
                            <p:stCondLst>
                              <p:cond delay="5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500"/>
                            </p:stCondLst>
                            <p:childTnLst>
                              <p:par>
                                <p:cTn id="22" presetID="26" presetClass="emph" presetSubtype="0" fill="hold" nodeType="afterEffect">
                                  <p:stCondLst>
                                    <p:cond delay="0"/>
                                  </p:stCondLst>
                                  <p:childTnLst>
                                    <p:animEffect transition="out" filter="fade">
                                      <p:cBhvr>
                                        <p:cTn id="23" dur="1000" tmFilter="0, 0; .2, .5; .8, .5; 1, 0"/>
                                        <p:tgtEl>
                                          <p:spTgt spid="2"/>
                                        </p:tgtEl>
                                      </p:cBhvr>
                                    </p:animEffect>
                                    <p:animScale>
                                      <p:cBhvr>
                                        <p:cTn id="24" dur="50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4152347" y="3003709"/>
            <a:ext cx="4572000" cy="2215991"/>
          </a:xfrm>
          <a:prstGeom prst="rect">
            <a:avLst/>
          </a:prstGeom>
          <a:solidFill>
            <a:schemeClr val="accent6">
              <a:lumMod val="75000"/>
              <a:alpha val="51000"/>
            </a:schemeClr>
          </a:solidFill>
        </p:spPr>
        <p:txBody>
          <a:bodyPr>
            <a:spAutoFit/>
            <a:scene3d>
              <a:camera prst="orthographicFront"/>
              <a:lightRig rig="chilly" dir="t"/>
            </a:scene3d>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Students learn to design</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build and administer their own World Wide Web site. The course </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covers </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everything from Web Server installation to the preparation of multimedia content for delivery on the Internet/Intranet</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a:t>
            </a:r>
            <a:r>
              <a:rPr lang="en-US"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rPr>
              <a:t> </a:t>
            </a:r>
            <a:endParaRPr lang="en-US"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med" p14:dur="700" advClick="0" advTm="11000">
        <p:fade/>
      </p:transition>
    </mc:Choice>
    <mc:Fallback xmlns="">
      <p:transition spd="med" advClick="0" advTm="1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4913</TotalTime>
  <Words>957</Words>
  <Application>Microsoft Office PowerPoint</Application>
  <PresentationFormat>On-screen Show (16:10)</PresentationFormat>
  <Paragraphs>113</Paragraphs>
  <Slides>34</Slides>
  <Notes>5</Notes>
  <HiddenSlides>0</HiddenSlides>
  <MMClips>2</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engineering Technology department Programs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499</cp:revision>
  <dcterms:created xsi:type="dcterms:W3CDTF">2012-10-03T18:26:46Z</dcterms:created>
  <dcterms:modified xsi:type="dcterms:W3CDTF">2013-05-30T16:43:50Z</dcterms:modified>
</cp:coreProperties>
</file>